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65" r:id="rId4"/>
    <p:sldId id="262" r:id="rId5"/>
    <p:sldId id="266" r:id="rId6"/>
    <p:sldId id="267" r:id="rId7"/>
    <p:sldId id="268" r:id="rId8"/>
    <p:sldId id="269" r:id="rId9"/>
    <p:sldId id="271" r:id="rId10"/>
    <p:sldId id="272" r:id="rId11"/>
    <p:sldId id="273" r:id="rId12"/>
    <p:sldId id="282" r:id="rId13"/>
    <p:sldId id="274" r:id="rId14"/>
    <p:sldId id="280" r:id="rId15"/>
    <p:sldId id="275" r:id="rId16"/>
    <p:sldId id="276" r:id="rId17"/>
    <p:sldId id="277" r:id="rId18"/>
    <p:sldId id="278" r:id="rId19"/>
    <p:sldId id="279" r:id="rId20"/>
  </p:sldIdLst>
  <p:sldSz cx="9144000" cy="6858000" type="screen4x3"/>
  <p:notesSz cx="6797675" cy="987266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94" autoAdjust="0"/>
  </p:normalViewPr>
  <p:slideViewPr>
    <p:cSldViewPr>
      <p:cViewPr varScale="1">
        <p:scale>
          <a:sx n="70" d="100"/>
          <a:sy n="70" d="100"/>
        </p:scale>
        <p:origin x="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12B9B-10CC-4B04-9B6F-A62469E212CF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3488"/>
            <a:ext cx="44418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2" y="4751390"/>
            <a:ext cx="5438775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25F17-A25F-4952-A28E-314230AB94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0694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D25F17-A25F-4952-A28E-314230AB941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3277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A457E-3712-471D-8C2F-21E0F6CF967D}" type="datetimeFigureOut">
              <a:rPr lang="pt-BR" smtClean="0"/>
              <a:pPr/>
              <a:t>17/02/2022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5400" b="1" dirty="0" smtClean="0"/>
              <a:t>3º Quadrimestre 2021</a:t>
            </a:r>
            <a:endParaRPr lang="pt-BR" sz="5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4800" b="1" dirty="0" smtClean="0">
                <a:solidFill>
                  <a:schemeClr val="tx1"/>
                </a:solidFill>
              </a:rPr>
              <a:t>Prefeitura Municipal </a:t>
            </a:r>
          </a:p>
          <a:p>
            <a:r>
              <a:rPr lang="pt-BR" sz="4800" b="1" dirty="0" smtClean="0">
                <a:solidFill>
                  <a:schemeClr val="tx1"/>
                </a:solidFill>
              </a:rPr>
              <a:t>de </a:t>
            </a:r>
          </a:p>
          <a:p>
            <a:r>
              <a:rPr lang="pt-BR" sz="4800" b="1" dirty="0" err="1" smtClean="0">
                <a:solidFill>
                  <a:schemeClr val="tx1"/>
                </a:solidFill>
              </a:rPr>
              <a:t>Embu-Guaçu</a:t>
            </a:r>
            <a:endParaRPr lang="pt-BR" sz="4800" b="1" dirty="0">
              <a:solidFill>
                <a:schemeClr val="tx1"/>
              </a:solidFill>
            </a:endParaRPr>
          </a:p>
        </p:txBody>
      </p:sp>
      <p:pic>
        <p:nvPicPr>
          <p:cNvPr id="4" name="Imagem 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500042"/>
            <a:ext cx="4752984" cy="1801955"/>
          </a:xfrm>
          <a:prstGeom prst="rect">
            <a:avLst/>
          </a:prstGeom>
        </p:spPr>
      </p:pic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DESPESA POR SECRETARIA</a:t>
            </a:r>
          </a:p>
        </p:txBody>
      </p:sp>
      <p:sp>
        <p:nvSpPr>
          <p:cNvPr id="4" name="Retângulo 3"/>
          <p:cNvSpPr/>
          <p:nvPr/>
        </p:nvSpPr>
        <p:spPr>
          <a:xfrm>
            <a:off x="2357422" y="677991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DESPESAS - EXERCÍCIO DE 2021  </a:t>
            </a:r>
            <a:endParaRPr lang="pt-BR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956217"/>
              </p:ext>
            </p:extLst>
          </p:nvPr>
        </p:nvGraphicFramePr>
        <p:xfrm>
          <a:off x="0" y="2214554"/>
          <a:ext cx="9144003" cy="4643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273"/>
                <a:gridCol w="932415"/>
                <a:gridCol w="936104"/>
                <a:gridCol w="982712"/>
                <a:gridCol w="25400"/>
                <a:gridCol w="936104"/>
                <a:gridCol w="936104"/>
                <a:gridCol w="1070072"/>
                <a:gridCol w="831273"/>
                <a:gridCol w="831273"/>
                <a:gridCol w="831273"/>
              </a:tblGrid>
              <a:tr h="1547815"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GABINETE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1º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GABINETE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2ª</a:t>
                      </a:r>
                      <a:r>
                        <a:rPr lang="pt-BR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GABINETE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</a:t>
                      </a:r>
                      <a:r>
                        <a:rPr lang="pt-BR" sz="11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QUADRIMES-TRE</a:t>
                      </a:r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FINANÇAS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FINANÇAS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2ª</a:t>
                      </a:r>
                      <a:r>
                        <a:rPr lang="pt-BR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FINANÇAS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</a:t>
                      </a:r>
                      <a:r>
                        <a:rPr lang="pt-BR" sz="11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QUADRIMES-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JURIDICO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JURIDICO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JURIDICO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7390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PESSOAL</a:t>
                      </a:r>
                    </a:p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ENCARGOS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119.337,99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115.713,26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112.006,26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555.159,14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550.486,85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619.803,70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427.137,93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410.597,87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469.852,98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7390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CUSTEIO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43.469,97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53.309,62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73.426,92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511.494,46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373.591,11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410.855,05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  75.701,28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83.822,43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112.869,37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7390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INVESTIMEN-TO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14.121,96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7390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162.807,96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169.022,88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199.555,14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1.066.653,60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924.077,96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1.030.658,75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502.839,21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494.420,30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582.722,35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DESPESA POR SECRETARIA</a:t>
            </a:r>
          </a:p>
        </p:txBody>
      </p:sp>
      <p:sp>
        <p:nvSpPr>
          <p:cNvPr id="4" name="Retângulo 3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DAS DESPESAS - EXERCÍCIO DE  2021 </a:t>
            </a:r>
            <a:endParaRPr lang="pt-BR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642189"/>
              </p:ext>
            </p:extLst>
          </p:nvPr>
        </p:nvGraphicFramePr>
        <p:xfrm>
          <a:off x="-36512" y="1747290"/>
          <a:ext cx="9180512" cy="4724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936104"/>
                <a:gridCol w="864096"/>
                <a:gridCol w="1080120"/>
                <a:gridCol w="936104"/>
                <a:gridCol w="1008112"/>
                <a:gridCol w="792088"/>
                <a:gridCol w="936104"/>
                <a:gridCol w="936104"/>
                <a:gridCol w="899592"/>
              </a:tblGrid>
              <a:tr h="1468747"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EDUCAÇÃO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EDUCAÇÃO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EDUCAÇÃO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 QUADRIMES-TER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CULTURA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CULTURA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CULTURA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ESPORTE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ESPORTE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ESPORTE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83210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PESSOAL</a:t>
                      </a:r>
                    </a:p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ENCARGOS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13.119.051,19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12.658.855,95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13.393.810,05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80.198,19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88.155,51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111.882,14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225.256,44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260.260,15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312.148,71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83210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CUSTEIO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1.659.232,82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4.334.413,68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7.601.025,57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13.520,55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42.731,83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42.920,68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84.645,54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187.671,96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169.986,11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83210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870,00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625.041,79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56.422,70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66.846,64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5927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14.778.284,01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16.994.139,63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21.619.877,41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93.718,74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130.887,34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154.802,82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366.324,68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514.778,75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484.134,82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prstClr val="black"/>
                </a:solidFill>
              </a:rPr>
              <a:t>DESPESA POR SECRETARIA</a:t>
            </a:r>
          </a:p>
        </p:txBody>
      </p:sp>
      <p:sp>
        <p:nvSpPr>
          <p:cNvPr id="4" name="Retângulo 3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rgbClr val="1F497D"/>
                </a:solidFill>
              </a:rPr>
              <a:t>COMPOSIÇÃO DAS DESPESAS - EXERCÍCIO DE  2021 </a:t>
            </a:r>
            <a:endParaRPr lang="pt-BR" b="1" dirty="0">
              <a:solidFill>
                <a:srgbClr val="1F497D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251569"/>
              </p:ext>
            </p:extLst>
          </p:nvPr>
        </p:nvGraphicFramePr>
        <p:xfrm>
          <a:off x="0" y="1729006"/>
          <a:ext cx="9036499" cy="4719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560"/>
                <a:gridCol w="864096"/>
                <a:gridCol w="792088"/>
                <a:gridCol w="792088"/>
                <a:gridCol w="1008112"/>
                <a:gridCol w="936104"/>
                <a:gridCol w="1126728"/>
                <a:gridCol w="25400"/>
                <a:gridCol w="1124522"/>
                <a:gridCol w="891702"/>
                <a:gridCol w="864099"/>
              </a:tblGrid>
              <a:tr h="1468747"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OBRAS E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PLANEJ.</a:t>
                      </a: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OBRAS E PLANEJ.</a:t>
                      </a: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OBRAS E PLANEJ.</a:t>
                      </a: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SAUDE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SAÚDE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2ª</a:t>
                      </a:r>
                      <a:r>
                        <a:rPr lang="pt-BR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SAÚDE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3ª</a:t>
                      </a:r>
                      <a:r>
                        <a:rPr lang="pt-BR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ASSISTÊNCIA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SOCIAL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ASSISTÊNCIA SOCIAL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ASSISTÊNCIA SOCIAL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83210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PESSOAL</a:t>
                      </a:r>
                    </a:p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ENCARGOS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324.940,59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357.367,67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391.117,58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12.744.693,40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10.094.651,44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11.262.410,06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1.219.565,37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1.318.192,43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1.399.786,04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83210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CUSTEIO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54.538,15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103.499,37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118.926,05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4.080.792,73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7.644.194,61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10.601.276,87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535.111,54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1.207.954,18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1.144.726,55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992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4.200,00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  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16.379,00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                   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357.321,40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8747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379.478,74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460.867,04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514.243,63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16.825.486,13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17.755.225,05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21.863.686,93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1.754.676,91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2.526.146,61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2.901.833,99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44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43774" y="132504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DESPESA POR SECRETARIA</a:t>
            </a:r>
          </a:p>
        </p:txBody>
      </p:sp>
      <p:sp>
        <p:nvSpPr>
          <p:cNvPr id="4" name="Retângulo 3"/>
          <p:cNvSpPr/>
          <p:nvPr/>
        </p:nvSpPr>
        <p:spPr>
          <a:xfrm>
            <a:off x="2483768" y="431686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DAS DESPESAS - EXERCÍCIO DE  2021 </a:t>
            </a:r>
            <a:endParaRPr lang="pt-BR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301700"/>
              </p:ext>
            </p:extLst>
          </p:nvPr>
        </p:nvGraphicFramePr>
        <p:xfrm>
          <a:off x="-1" y="1706472"/>
          <a:ext cx="9144001" cy="5143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7"/>
                <a:gridCol w="1001441"/>
                <a:gridCol w="866592"/>
                <a:gridCol w="1012287"/>
                <a:gridCol w="1080120"/>
                <a:gridCol w="864096"/>
                <a:gridCol w="1008112"/>
                <a:gridCol w="864096"/>
                <a:gridCol w="864096"/>
                <a:gridCol w="827584"/>
              </a:tblGrid>
              <a:tr h="1500743"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INFRA ESTRUTURA E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REGIONAL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INFRA ESTRUTURA E REGIONAL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INFRA ESTRUTURA E REGIONAL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SEGURANÇA E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TRANSPORTE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quadrimestre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SEGURANÇA E TRANSPORTE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2ª </a:t>
                      </a:r>
                      <a:r>
                        <a:rPr lang="pt-BR" sz="11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quadrimes-tre</a:t>
                      </a:r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SEGURANÇA E TRANSPORTE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 quadrimestre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AGRICULTU-RA</a:t>
                      </a: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AGRICULTU-RA</a:t>
                      </a: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AGRICULTU-RA</a:t>
                      </a: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 QUADRIMESTRE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5318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PESSOAL/</a:t>
                      </a:r>
                    </a:p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ENCARGOS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2.095.739,83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2.084.813,58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2.209.657,55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1.985.459,33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1.805.644,36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1.953.835,22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67.762,72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67.363,33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94.465,61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5318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CUSTEIO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3.183.531,40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4.134.594,77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4.810.009,21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361.427,89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580.495,21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713.724,65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4.361,98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48.235,42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43.108,16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3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INVESTIMEN-TO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110.671,53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446.446,41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112.059,85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470.525,71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5318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AMORTIZA-ÇÃO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5318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5.389.942,76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6.665.854,76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7.131.726,61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2.346.887,22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2.856.665,28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2.667.559,87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72.124,70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115.598,75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325.297,22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Imagem 5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509706" cy="15097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229224"/>
              </p:ext>
            </p:extLst>
          </p:nvPr>
        </p:nvGraphicFramePr>
        <p:xfrm>
          <a:off x="-3" y="1537430"/>
          <a:ext cx="9146423" cy="5214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581"/>
                <a:gridCol w="1136020"/>
                <a:gridCol w="1028686"/>
                <a:gridCol w="1281318"/>
                <a:gridCol w="25400"/>
                <a:gridCol w="25400"/>
                <a:gridCol w="1344884"/>
                <a:gridCol w="1028686"/>
                <a:gridCol w="1068609"/>
                <a:gridCol w="1320839"/>
              </a:tblGrid>
              <a:tr h="1527144"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MEIO AMBIENTE E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TURISMO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MEIO AMBIENTE E TURISMO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2ª QUADRMES-TRE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MEIO AMBIENTE E TURISMO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ADMINISTRAÇÃO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ADMINISTRAÇÃO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ADMINISTRAÇÃO</a:t>
                      </a:r>
                    </a:p>
                    <a:p>
                      <a:pPr algn="ctr" fontAlgn="ctr"/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62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PESSOAL/</a:t>
                      </a:r>
                    </a:p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ENCARGOS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154.471,16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163.693,80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191.542,08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987.452,76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1.019.055,07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1.714.093,23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99.337.488,52   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62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CUSTEIO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  28.138,93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42.361,49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49.017,01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1.450.120,13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1.518.336,53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2.321.695,25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60.654.867,06 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37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INVESTIMEN-TO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4.200,00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8.400,00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2.295.506,99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62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AMORTIZA-ÇÃO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899.864,27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808.450,77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1.204.543,06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2.912.858,10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62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182.610,09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206.055,29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244.759,09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3.337.437,16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3.345.842,37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5.248.731,54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165.200.720,67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520" y="27725"/>
            <a:ext cx="1509706" cy="1509706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2339752" y="27725"/>
            <a:ext cx="45182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>
                <a:solidFill>
                  <a:srgbClr val="1F497D"/>
                </a:solidFill>
              </a:rPr>
              <a:t>COMPOSIÇÃO DAS DESPESAS - EXERCÍCIO DE  2021 </a:t>
            </a:r>
            <a:endParaRPr lang="pt-BR" b="1" dirty="0" smtClean="0">
              <a:solidFill>
                <a:srgbClr val="1F497D"/>
              </a:solidFill>
            </a:endParaRPr>
          </a:p>
          <a:p>
            <a:pPr lvl="0" algn="ctr"/>
            <a:r>
              <a:rPr lang="pt-BR" b="1" dirty="0" smtClean="0">
                <a:solidFill>
                  <a:srgbClr val="1F497D"/>
                </a:solidFill>
              </a:rPr>
              <a:t>DESPESAS POR SECRETARIA</a:t>
            </a:r>
            <a:endParaRPr lang="pt-BR" b="1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158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714348" y="1285860"/>
            <a:ext cx="82153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DESPESA PESSOAL</a:t>
            </a:r>
          </a:p>
          <a:p>
            <a:pPr algn="ctr"/>
            <a:r>
              <a:rPr lang="pt-BR" b="1" dirty="0" smtClean="0"/>
              <a:t>COMPARATIVO ENTRE RECEITA, DESPESA EMPENHADA E DESPESA REALIZADA</a:t>
            </a:r>
          </a:p>
          <a:p>
            <a:pPr algn="ctr"/>
            <a:r>
              <a:rPr lang="pt-BR" b="1" dirty="0" smtClean="0"/>
              <a:t>CORRENTE LÍQUIDA - ÚLTIMOS 12 MESES – PODER EXECUTIVO</a:t>
            </a:r>
            <a:endParaRPr lang="pt-BR" b="1" dirty="0"/>
          </a:p>
        </p:txBody>
      </p:sp>
      <p:sp>
        <p:nvSpPr>
          <p:cNvPr id="4" name="Retângulo 3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- EXERCÍCIO DE  2021 / METAS MENSAIS </a:t>
            </a:r>
            <a:endParaRPr lang="pt-BR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894447"/>
              </p:ext>
            </p:extLst>
          </p:nvPr>
        </p:nvGraphicFramePr>
        <p:xfrm>
          <a:off x="-1" y="2169140"/>
          <a:ext cx="9144002" cy="4572228"/>
        </p:xfrm>
        <a:graphic>
          <a:graphicData uri="http://schemas.openxmlformats.org/drawingml/2006/table">
            <a:tbl>
              <a:tblPr/>
              <a:tblGrid>
                <a:gridCol w="2681344"/>
                <a:gridCol w="3116155"/>
                <a:gridCol w="178584"/>
                <a:gridCol w="1739190"/>
                <a:gridCol w="1428729"/>
              </a:tblGrid>
              <a:tr h="2743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PESSOAL ATIVO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98.925.404,47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INATIVOS/PENSIONISTAS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R$ 337.624,89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RESTOS A PAGAR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SENTENÇAS JUDICIAIS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883.141,30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INDEN.POR DEMISSÃO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1.181.271,33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INAT./PENS. REC. VINCULADOS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DECISÕES JUDICIAIS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DESP.EX.ANTERIORES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OUTRAS DESP.PESSOAL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DESPESA APLICADA COM PESSOAL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97.199.342,78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53,17%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VALOR MÁXIMO DA DESPESA COM PESSOAL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98.702.751,87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74339">
                <a:tc gridSpan="2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R$           </a:t>
                      </a:r>
                      <a:r>
                        <a:rPr lang="pt-BR" sz="1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182.782.873,85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74339"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130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DE DESPESA(ART.20 DA </a:t>
                      </a:r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L.R.F.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-INC. I,II E III)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93.767.614,28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51,30%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- EXERCÍCIO DE  2021 / METAS MENSAIS </a:t>
            </a:r>
            <a:endParaRPr lang="pt-BR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95218"/>
              </p:ext>
            </p:extLst>
          </p:nvPr>
        </p:nvGraphicFramePr>
        <p:xfrm>
          <a:off x="0" y="2428868"/>
          <a:ext cx="9144000" cy="4509923"/>
        </p:xfrm>
        <a:graphic>
          <a:graphicData uri="http://schemas.openxmlformats.org/drawingml/2006/table">
            <a:tbl>
              <a:tblPr/>
              <a:tblGrid>
                <a:gridCol w="3429000"/>
                <a:gridCol w="2530929"/>
                <a:gridCol w="3184071"/>
              </a:tblGrid>
              <a:tr h="31128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DEMONSTRATIVO DE APLICAÇÃO NA SAÚDE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20179">
                <a:tc gridSpan="3"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20179"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1463"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PREVISTA NO ANO 2021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REALIZADO  ate 3°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QUADRIMESTRE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20179"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920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ARRECADAÇÃO                        (ART. 77 DO </a:t>
                      </a:r>
                      <a:r>
                        <a:rPr lang="pt-BR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A.D.C.T.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89.887.876,83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107.915.804,60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6920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PERCENTUAL MINÍMO A SER APLICADO (15%)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13.483.181,52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  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16.187.370,69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848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 APLICADO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ate 3°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QUADRIMESTRE (LIQUIDADO)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39.557.636,12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0261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PERCENTUAL APLICADO SOBRE O REALIZADO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36,65%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- EXERCÍCIO DE  2021 / METAS MENSAIS </a:t>
            </a:r>
            <a:endParaRPr lang="pt-BR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170184"/>
              </p:ext>
            </p:extLst>
          </p:nvPr>
        </p:nvGraphicFramePr>
        <p:xfrm>
          <a:off x="0" y="2071677"/>
          <a:ext cx="9144000" cy="4786323"/>
        </p:xfrm>
        <a:graphic>
          <a:graphicData uri="http://schemas.openxmlformats.org/drawingml/2006/table">
            <a:tbl>
              <a:tblPr/>
              <a:tblGrid>
                <a:gridCol w="3490656"/>
                <a:gridCol w="2545026"/>
                <a:gridCol w="3108318"/>
              </a:tblGrid>
              <a:tr h="35718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DEMONSTRATIVO DE APLICAÇÃO NO ENSINO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7393">
                <a:tc gridSpan="3"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7393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89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PREVISTA NO ANO 2021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REALIZADO ate 3° </a:t>
                      </a: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QUADRIMESTRE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67393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ARRECADAÇÃO                         (ART. 212 DA CF/88)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92.987.876,83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</a:t>
                      </a:r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111.454.377,24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8368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PERCENTUAL MINÍMO A SER APLICADO (25%)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23.246.969,20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  </a:t>
                      </a:r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27.863.594,31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245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 APLICADO </a:t>
                      </a:r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3° </a:t>
                      </a: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QUADRIMESTRE (LIQUIDADO)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  </a:t>
                      </a:r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28.193.152,94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5519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PERCENTUAL APLICADO SOBRE O REALIZADO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25,30%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265280"/>
              </p:ext>
            </p:extLst>
          </p:nvPr>
        </p:nvGraphicFramePr>
        <p:xfrm>
          <a:off x="0" y="1696909"/>
          <a:ext cx="9144000" cy="4917191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  <a:gridCol w="3048000"/>
              </a:tblGrid>
              <a:tr h="101644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GASTOS COM PRECATÓRIOS DE ACORDO COM A EMENDA CONSTITUCIONAL Nº 62/2009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46982">
                <a:tc gridSpan="3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249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QUADRIMESTRE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VALOR DA RECEITA CORRENTE LÍQUIDA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VALOR PAGO (1/12 DA RECEITA LÍQUIDA APURADA NOS DOIS MESES ANTERIORES A DATA DO PAGAMENTO)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598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R$                 158.957.286,25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R$                       521.096,90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598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R$                175.538.755,34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R$                       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545.579,12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598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                     182.782.873,85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680.987,21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0724"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R$                       </a:t>
                      </a:r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1.747.663,23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" name="Imagem 2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- EXERCÍCIO DE  2021 / METAS MENSAIS </a:t>
            </a:r>
            <a:endParaRPr lang="pt-B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6542" y="357166"/>
            <a:ext cx="2652714" cy="265271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829680" y="3071810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sz="8800" b="1" dirty="0" smtClean="0">
                <a:solidFill>
                  <a:schemeClr val="tx2"/>
                </a:solidFill>
              </a:rPr>
              <a:t>FIM</a:t>
            </a:r>
            <a:endParaRPr lang="pt-BR" sz="8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17" name="Retângulo 16"/>
          <p:cNvSpPr/>
          <p:nvPr/>
        </p:nvSpPr>
        <p:spPr>
          <a:xfrm>
            <a:off x="2285984" y="1428736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RECEITA TRIBUTARIA</a:t>
            </a:r>
            <a:endParaRPr lang="pt-BR" b="1" dirty="0"/>
          </a:p>
        </p:txBody>
      </p:sp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632249"/>
              </p:ext>
            </p:extLst>
          </p:nvPr>
        </p:nvGraphicFramePr>
        <p:xfrm>
          <a:off x="0" y="1785926"/>
          <a:ext cx="9144000" cy="4845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38"/>
                <a:gridCol w="1571636"/>
                <a:gridCol w="1643074"/>
                <a:gridCol w="1571636"/>
                <a:gridCol w="1643074"/>
                <a:gridCol w="1643042"/>
              </a:tblGrid>
              <a:tr h="1207637">
                <a:tc>
                  <a:txBody>
                    <a:bodyPr/>
                    <a:lstStyle/>
                    <a:p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IPTU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IR FONTE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ITBI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ISSQN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TAXAS E CONTRIBUIÇÕES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972737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1º QUADR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R$               </a:t>
                      </a:r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5.563.288,75 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R$                1.386.998,48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R$            771.611,45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R$                 1.805.706,84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R$ 3.282.686,17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991079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2º QUADR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5.156.823,32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t-B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1.814.107,45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t-B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1.150.850,38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2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1.764.473,22</a:t>
                      </a:r>
                      <a:endParaRPr lang="pt-BR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2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3.812.522,47</a:t>
                      </a:r>
                      <a:endParaRPr lang="pt-BR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90752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3º QUADR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3.958.607,57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2.561.394,51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1.108.259,25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1.889.715,63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2.848.996,62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972737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R$               </a:t>
                      </a:r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14.678.719,64 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R$</a:t>
                      </a:r>
                    </a:p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5.762.500,44 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R$  </a:t>
                      </a:r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3.030.721,08           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R$                 </a:t>
                      </a:r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5.459.895,69 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R$</a:t>
                      </a:r>
                    </a:p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9.944.205,26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Retângulo 19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- EXERCÍCIO DE  2021 </a:t>
            </a:r>
            <a:endParaRPr lang="pt-B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48622"/>
              </p:ext>
            </p:extLst>
          </p:nvPr>
        </p:nvGraphicFramePr>
        <p:xfrm>
          <a:off x="1214414" y="1928802"/>
          <a:ext cx="6929487" cy="4703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4007"/>
                <a:gridCol w="2167727"/>
                <a:gridCol w="1964218"/>
                <a:gridCol w="1673535"/>
              </a:tblGrid>
              <a:tr h="1418117">
                <a:tc>
                  <a:txBody>
                    <a:bodyPr/>
                    <a:lstStyle/>
                    <a:p>
                      <a:pPr lvl="0"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TOTAL REC.TRIBUTÁRIA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CIP – ILUMINAÇÃO PÚBLICA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RECEITA PATRIMONIAL E RECEITAS DE SERVIÇOS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002740">
                <a:tc>
                  <a:txBody>
                    <a:bodyPr/>
                    <a:lstStyle/>
                    <a:p>
                      <a:pPr lvl="0"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1º QUADR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R$ 14.286.217,22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R$ 1.475.925,53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          </a:t>
                      </a:r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R$</a:t>
                      </a:r>
                    </a:p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79.996,00 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14770">
                <a:tc>
                  <a:txBody>
                    <a:bodyPr/>
                    <a:lstStyle/>
                    <a:p>
                      <a:pPr lvl="0"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2º QUADR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16.867.368,52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3.168.591,68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191.048,39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14770">
                <a:tc>
                  <a:txBody>
                    <a:bodyPr/>
                    <a:lstStyle/>
                    <a:p>
                      <a:pPr lvl="0"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3º QUADR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7.722.456,37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147.944,56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585.518,53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002740">
                <a:tc>
                  <a:txBody>
                    <a:bodyPr/>
                    <a:lstStyle/>
                    <a:p>
                      <a:pPr lvl="0"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38.876.042,11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4.792.461,77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R$</a:t>
                      </a:r>
                    </a:p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856.562,92 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2285984" y="1428736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RECEITA TRIBUTARIA</a:t>
            </a:r>
            <a:endParaRPr lang="pt-BR" b="1" dirty="0"/>
          </a:p>
        </p:txBody>
      </p:sp>
      <p:sp>
        <p:nvSpPr>
          <p:cNvPr id="8" name="Retângulo 7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- EXERCÍCIO DE  2021  </a:t>
            </a:r>
            <a:endParaRPr lang="pt-B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TRANSFERÊNCIAS CORRENTES - UNIÃO, ESTADO, PRIVADAS E DE PESSOAS</a:t>
            </a:r>
            <a:endParaRPr lang="pt-BR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507519"/>
              </p:ext>
            </p:extLst>
          </p:nvPr>
        </p:nvGraphicFramePr>
        <p:xfrm>
          <a:off x="1" y="2285993"/>
          <a:ext cx="9143997" cy="4572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631"/>
                <a:gridCol w="1728192"/>
                <a:gridCol w="1296144"/>
                <a:gridCol w="1800200"/>
                <a:gridCol w="1512168"/>
                <a:gridCol w="1547662"/>
              </a:tblGrid>
              <a:tr h="1336987">
                <a:tc>
                  <a:txBody>
                    <a:bodyPr/>
                    <a:lstStyle/>
                    <a:p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FPM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ITR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TRANSF. SAÚDE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TRANSF. EDUCAÇÃO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TRANSF.ASSISTÊNCIA SOCIAL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00274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1º QUADR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14.387.420,35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14.287,83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3.564.683,77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1.774.482,40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110.222,23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1477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2º QUADR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15.446.143,93 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-7.177,10 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7.173.779,73 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1.622.467,86 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261.026,88 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1477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3º QUADR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16.414.566,49 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36.782,11 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4.316.032,36 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1.753.565,65 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279.616,93 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00274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46.248.130,77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43.892,84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15.054.495,86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5.150.515,91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650.866,04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- EXERCÍCIO DE  2021  </a:t>
            </a:r>
            <a:endParaRPr lang="pt-B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TRANSFERÊNCIAS CORRENTES - UNIÃO, ESTADO, PRIVADAS E DE PESSOAS</a:t>
            </a:r>
            <a:endParaRPr lang="pt-BR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767442"/>
              </p:ext>
            </p:extLst>
          </p:nvPr>
        </p:nvGraphicFramePr>
        <p:xfrm>
          <a:off x="0" y="2270041"/>
          <a:ext cx="9143997" cy="4572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632"/>
                <a:gridCol w="1656184"/>
                <a:gridCol w="1512168"/>
                <a:gridCol w="1737817"/>
                <a:gridCol w="1489098"/>
                <a:gridCol w="1489098"/>
              </a:tblGrid>
              <a:tr h="1336987">
                <a:tc>
                  <a:txBody>
                    <a:bodyPr/>
                    <a:lstStyle/>
                    <a:p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OUTR. TRANSF. DA UNIAO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COVIND-19 FEDERAL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ICMS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IPVA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IPI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00274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1º QUADR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884.291,23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420.000,00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8.638.007,97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5.157.591,53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162.601,48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1477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2º QUADR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1.024.453,89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759.288,94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9.723.009,51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1.127.472,54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83.181,71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1477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3º QUADR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1.144.514,83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680.616,00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10.318.172,42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990.408,57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100.395,68 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00274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3.053.259,95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1.859.904,94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R$ 28.679.189,90   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7.275.598,47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346.178,87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- EXERCÍCIO DE  2021 </a:t>
            </a:r>
            <a:endParaRPr lang="pt-B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TRANSFERÊNCIAS CORRENTES - UNIÃO, ESTADO, PRIVADAS E DE PESSOAS</a:t>
            </a:r>
            <a:endParaRPr lang="pt-BR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377244"/>
              </p:ext>
            </p:extLst>
          </p:nvPr>
        </p:nvGraphicFramePr>
        <p:xfrm>
          <a:off x="3" y="2132856"/>
          <a:ext cx="9143997" cy="4871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637"/>
                <a:gridCol w="1584176"/>
                <a:gridCol w="1656184"/>
                <a:gridCol w="1368152"/>
                <a:gridCol w="1584176"/>
                <a:gridCol w="1619672"/>
              </a:tblGrid>
              <a:tr h="1336987">
                <a:tc>
                  <a:txBody>
                    <a:bodyPr/>
                    <a:lstStyle/>
                    <a:p>
                      <a:pPr algn="ctr"/>
                      <a:endParaRPr lang="pt-BR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TRANSPORTE DE ALUNOS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OUTRAS TRANSF. DE ESTADO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COVID-19 ESTADUAL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FUNDEB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TRANSFERÊNCIAS CORRENTES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002740">
                <a:tc>
                  <a:txBody>
                    <a:bodyPr/>
                    <a:lstStyle/>
                    <a:p>
                      <a:pPr 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109.939,68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18.250,00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10.723.649,61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45.965.428,08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14770">
                <a:tc>
                  <a:txBody>
                    <a:bodyPr/>
                    <a:lstStyle/>
                    <a:p>
                      <a:pPr 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3.613.944,41 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139.802,00 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9.897.262,63 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R$ 50.864.656,93                    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14770">
                <a:tc>
                  <a:txBody>
                    <a:bodyPr/>
                    <a:lstStyle/>
                    <a:p>
                      <a:pPr 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2.615.878,31 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2.577.088,43 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0,00 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10.207.020,97 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                   52.436.547,58-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002740">
                <a:tc>
                  <a:txBody>
                    <a:bodyPr/>
                    <a:lstStyle/>
                    <a:p>
                      <a:pPr 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2.615.878,31      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6.300.972,52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158.052,00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30.827.933,21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148.266.632,59       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- EXERCÍCIO DE  2021  </a:t>
            </a:r>
            <a:endParaRPr lang="pt-B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OUTRAS RECEITAS CORRENTES</a:t>
            </a:r>
            <a:endParaRPr lang="pt-BR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520902"/>
              </p:ext>
            </p:extLst>
          </p:nvPr>
        </p:nvGraphicFramePr>
        <p:xfrm>
          <a:off x="179512" y="1401178"/>
          <a:ext cx="8136904" cy="5456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9098"/>
                <a:gridCol w="2074789"/>
                <a:gridCol w="1692697"/>
                <a:gridCol w="1368152"/>
                <a:gridCol w="1512168"/>
              </a:tblGrid>
              <a:tr h="1622542">
                <a:tc>
                  <a:txBody>
                    <a:bodyPr/>
                    <a:lstStyle/>
                    <a:p>
                      <a:pPr algn="ctr"/>
                      <a:endParaRPr lang="pt-BR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MULTAS DE TRÂNSITO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RESTITUIÇÕES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OUTRAS RECEITAS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OUTRAS RECEITAS CORRENTES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002740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470.737,50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346.239,78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 236.138,72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 1.053.116,00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4770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494.969,06 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198.866,70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259.832,70 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953.668,46                   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4770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451.796,31 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208.057,07 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3.143.693,35</a:t>
                      </a:r>
                      <a:endParaRPr lang="pt-BR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                   -   3.803.546,73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002740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</a:t>
                      </a:r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1.417.502,87 </a:t>
                      </a:r>
                      <a:endParaRPr lang="pt-BR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753.163,55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 </a:t>
                      </a:r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3.639.665,07 </a:t>
                      </a:r>
                      <a:endParaRPr lang="pt-BR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 5.810.331,39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- EXERCÍCIO DE  2021 </a:t>
            </a:r>
            <a:endParaRPr lang="pt-B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OUTRAS RECEITAS CORRENTES</a:t>
            </a:r>
            <a:endParaRPr lang="pt-BR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716099"/>
              </p:ext>
            </p:extLst>
          </p:nvPr>
        </p:nvGraphicFramePr>
        <p:xfrm>
          <a:off x="105827" y="1785926"/>
          <a:ext cx="9038173" cy="4970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1796"/>
                <a:gridCol w="1620047"/>
                <a:gridCol w="1440160"/>
                <a:gridCol w="1584176"/>
                <a:gridCol w="1675983"/>
                <a:gridCol w="1636011"/>
              </a:tblGrid>
              <a:tr h="751252">
                <a:tc>
                  <a:txBody>
                    <a:bodyPr/>
                    <a:lstStyle/>
                    <a:p>
                      <a:pPr algn="ctr"/>
                      <a:endParaRPr lang="pt-BR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RECEITAS CORRENTES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RECEITAS DE CAPITAL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DEDUÇÕES FUNDEB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RECEITA ORÇAMENTÁRIA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ACUMULADO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62054">
                <a:tc>
                  <a:txBody>
                    <a:bodyPr/>
                    <a:lstStyle/>
                    <a:p>
                      <a:pPr algn="ctr"/>
                      <a:endParaRPr lang="pt-BR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16473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1º QUADR.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61.384.757,30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466.006,41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-R$                  5.652.352,12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56.198.411,59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   56.198.411,59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221964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2º QUADR.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68.876.742,30             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1.171.431,87 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4.966.953,02 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65.081.221,15                                      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65.081.221,15          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02629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3º QUADR.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             68.345.506,29-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513.467,26 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5.204.826,90 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                63.654.146,65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63.654.146,65 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916473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198.607.005,89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2.150.905,54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15.824.132,04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R$ 184.933.779,39     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R$                            184.933.779,39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- EXERCÍCIO DE  2021  </a:t>
            </a:r>
            <a:endParaRPr lang="pt-B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994" y="-99032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COMPARATIVO RECEITA / DESPESA SINTETICA</a:t>
            </a:r>
          </a:p>
        </p:txBody>
      </p:sp>
      <p:sp>
        <p:nvSpPr>
          <p:cNvPr id="7" name="Retângulo 6"/>
          <p:cNvSpPr/>
          <p:nvPr/>
        </p:nvSpPr>
        <p:spPr>
          <a:xfrm>
            <a:off x="2357422" y="332656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COMPOSIÇÃO DA RECEITA / DESPESAS - EXERCÍCIO DE  2021  </a:t>
            </a:r>
            <a:endParaRPr lang="pt-BR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875683"/>
              </p:ext>
            </p:extLst>
          </p:nvPr>
        </p:nvGraphicFramePr>
        <p:xfrm>
          <a:off x="61365" y="900674"/>
          <a:ext cx="9082635" cy="5957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608"/>
                <a:gridCol w="1525977"/>
                <a:gridCol w="1302610"/>
                <a:gridCol w="1302610"/>
                <a:gridCol w="1302610"/>
                <a:gridCol w="1302610"/>
                <a:gridCol w="1302610"/>
              </a:tblGrid>
              <a:tr h="69121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QUADR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 EMPENHADA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 LIQUIDADA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 PAGA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RESTOS A PAGAR PAGO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GERAL PAGO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082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1º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56.054.657,35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121.092.081,77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47.216.699,75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38.634.054,68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4.628.766,58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43.262.821,26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4923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2º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65.224.975,39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16.287.106,13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53.202.154,17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52.480.512,07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990.672,83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53.471.184,90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4923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3º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63.654.146,65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28.340.761,42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64.781.866,75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68.720.759,42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911.367,31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69.632.126,73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082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184.933.779,39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165.719.949,32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165.200.720,67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159.835.326,17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6.530.806,72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166.366.132,89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54352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CÂMARA MUNICI-PAL</a:t>
                      </a:r>
                      <a:endParaRPr lang="pt-BR" sz="1600" b="1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6.494.500,44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51472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PRECATÓ-RIO</a:t>
                      </a:r>
                      <a:endParaRPr lang="pt-BR" sz="1600" b="1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1.747.663,23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39035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/>
                        <a:t>AMORTIZA-ÇÃO DIVIDA</a:t>
                      </a:r>
                      <a:endParaRPr lang="pt-BR" sz="1400" b="1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2.848.488,59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45286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TOTAL</a:t>
                      </a:r>
                      <a:endParaRPr lang="pt-BR" sz="1600" b="1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184.933.779,39</a:t>
                      </a:r>
                      <a:endParaRPr lang="pt-BR" sz="1600" b="1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165.719.949,32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165.200.720,67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159.835.326,17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6.530.806,72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177.456.785,15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2526</TotalTime>
  <Words>1668</Words>
  <Application>Microsoft Office PowerPoint</Application>
  <PresentationFormat>Apresentação na tela (4:3)</PresentationFormat>
  <Paragraphs>731</Paragraphs>
  <Slides>19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Arial</vt:lpstr>
      <vt:lpstr>Calibri</vt:lpstr>
      <vt:lpstr>Tema do Office</vt:lpstr>
      <vt:lpstr>3º Quadrimestre 2021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1º Quadrimestre 2021</dc:title>
  <dc:creator>PCti21</dc:creator>
  <cp:lastModifiedBy>cecilia</cp:lastModifiedBy>
  <cp:revision>205</cp:revision>
  <cp:lastPrinted>2022-02-11T13:14:54Z</cp:lastPrinted>
  <dcterms:created xsi:type="dcterms:W3CDTF">2021-05-21T11:15:06Z</dcterms:created>
  <dcterms:modified xsi:type="dcterms:W3CDTF">2022-02-17T18:59:10Z</dcterms:modified>
</cp:coreProperties>
</file>