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65" r:id="rId4"/>
    <p:sldId id="262" r:id="rId5"/>
    <p:sldId id="266" r:id="rId6"/>
    <p:sldId id="267" r:id="rId7"/>
    <p:sldId id="268" r:id="rId8"/>
    <p:sldId id="269" r:id="rId9"/>
    <p:sldId id="271" r:id="rId10"/>
    <p:sldId id="272" r:id="rId11"/>
    <p:sldId id="273" r:id="rId12"/>
    <p:sldId id="282" r:id="rId13"/>
    <p:sldId id="274" r:id="rId14"/>
    <p:sldId id="280" r:id="rId15"/>
    <p:sldId id="275" r:id="rId16"/>
    <p:sldId id="276" r:id="rId17"/>
    <p:sldId id="277" r:id="rId18"/>
    <p:sldId id="278" r:id="rId19"/>
    <p:sldId id="279" r:id="rId20"/>
  </p:sldIdLst>
  <p:sldSz cx="9144000" cy="6858000" type="screen4x3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0" autoAdjust="0"/>
    <p:restoredTop sz="94394" autoAdjust="0"/>
  </p:normalViewPr>
  <p:slideViewPr>
    <p:cSldViewPr>
      <p:cViewPr varScale="1">
        <p:scale>
          <a:sx n="67" d="100"/>
          <a:sy n="67" d="100"/>
        </p:scale>
        <p:origin x="143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547" cy="498008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3852" y="0"/>
            <a:ext cx="2972547" cy="498008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r">
              <a:defRPr sz="1200"/>
            </a:lvl1pPr>
          </a:lstStyle>
          <a:p>
            <a:fld id="{C0F12B9B-10CC-4B04-9B6F-A62469E212CF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62" tIns="46031" rIns="92062" bIns="46031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482" y="4777367"/>
            <a:ext cx="5487041" cy="3909042"/>
          </a:xfrm>
          <a:prstGeom prst="rect">
            <a:avLst/>
          </a:prstGeom>
        </p:spPr>
        <p:txBody>
          <a:bodyPr vert="horz" lIns="92062" tIns="46031" rIns="92062" bIns="46031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428630"/>
            <a:ext cx="2972547" cy="498008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3852" y="9428630"/>
            <a:ext cx="2972547" cy="498008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r">
              <a:defRPr sz="1200"/>
            </a:lvl1pPr>
          </a:lstStyle>
          <a:p>
            <a:fld id="{AAD25F17-A25F-4952-A28E-314230AB94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0694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D25F17-A25F-4952-A28E-314230AB9419}" type="slidenum">
              <a:rPr lang="pt-BR" smtClean="0"/>
              <a:pPr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3277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D25F17-A25F-4952-A28E-314230AB9419}" type="slidenum">
              <a:rPr lang="pt-BR" smtClean="0"/>
              <a:pPr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2654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A457E-3712-471D-8C2F-21E0F6CF967D}" type="datetimeFigureOut">
              <a:rPr lang="pt-BR" smtClean="0"/>
              <a:pPr/>
              <a:t>09/02/2023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642F6-4A22-4892-8960-35B8C139E7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5400" b="1" dirty="0"/>
              <a:t>3º Quadrimestre 2022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4800" b="1" dirty="0">
                <a:solidFill>
                  <a:schemeClr val="tx1"/>
                </a:solidFill>
              </a:rPr>
              <a:t>Prefeitura Municipal </a:t>
            </a:r>
          </a:p>
          <a:p>
            <a:r>
              <a:rPr lang="pt-BR" sz="4800" b="1" dirty="0">
                <a:solidFill>
                  <a:schemeClr val="tx1"/>
                </a:solidFill>
              </a:rPr>
              <a:t>de </a:t>
            </a:r>
          </a:p>
          <a:p>
            <a:r>
              <a:rPr lang="pt-BR" sz="4800" b="1" dirty="0">
                <a:solidFill>
                  <a:schemeClr val="tx1"/>
                </a:solidFill>
              </a:rPr>
              <a:t>Embu-Guaçu</a:t>
            </a:r>
          </a:p>
        </p:txBody>
      </p:sp>
      <p:pic>
        <p:nvPicPr>
          <p:cNvPr id="4" name="Imagem 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500042"/>
            <a:ext cx="4752984" cy="1801955"/>
          </a:xfrm>
          <a:prstGeom prst="rect">
            <a:avLst/>
          </a:prstGeom>
        </p:spPr>
      </p:pic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DESPESA POR SECRETARIA</a:t>
            </a:r>
          </a:p>
        </p:txBody>
      </p:sp>
      <p:sp>
        <p:nvSpPr>
          <p:cNvPr id="4" name="Retângulo 3"/>
          <p:cNvSpPr/>
          <p:nvPr/>
        </p:nvSpPr>
        <p:spPr>
          <a:xfrm>
            <a:off x="2357422" y="677991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DESPESAS - EXERCÍCIO DE 2022  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350529"/>
              </p:ext>
            </p:extLst>
          </p:nvPr>
        </p:nvGraphicFramePr>
        <p:xfrm>
          <a:off x="-1" y="1844824"/>
          <a:ext cx="9144003" cy="489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0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70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512168"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GABINETE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1º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GABINETE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2ª</a:t>
                      </a:r>
                      <a:r>
                        <a:rPr lang="pt-BR" sz="11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GABINETE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</a:t>
                      </a:r>
                      <a:r>
                        <a:rPr lang="pt-BR" sz="11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FINANÇAS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FINANÇAS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2ª</a:t>
                      </a:r>
                      <a:r>
                        <a:rPr lang="pt-BR" sz="11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FINANÇAS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</a:t>
                      </a:r>
                      <a:r>
                        <a:rPr lang="pt-BR" sz="11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 QUADRIMES-</a:t>
                      </a:r>
                    </a:p>
                    <a:p>
                      <a:pPr algn="ctr" fontAlgn="ctr"/>
                      <a:r>
                        <a:rPr lang="pt-BR" sz="1100" b="1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JURIDICO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JURIDICO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JURIDICO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90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</a:t>
                      </a: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ENCARGOS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115.628,61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252.125,11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479.514,47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571.515,58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563.680,52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631.856,01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574.755,08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469.240,18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407.075,84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90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CUSTEIO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93.688,68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175.557,82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241.310,21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601.123,66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520.490,58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480.594,02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58.356,34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76.873,51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65.512,44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390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INVESTIMEN-TO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9.598,00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33.400,00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26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209.317,29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437.280,93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TG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720.824,68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1.367.422,90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1.172.639,24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1.117.571,10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TG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1.112.450,03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3.402.660,37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633.111,42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546.113,69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TG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472.588,28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1.651.813,39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DESPESA POR SECRETARIA</a:t>
            </a:r>
          </a:p>
        </p:txBody>
      </p:sp>
      <p:sp>
        <p:nvSpPr>
          <p:cNvPr id="4" name="Retângulo 3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DAS DESPESAS - EXERCÍCIO DE  2022 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638800"/>
              </p:ext>
            </p:extLst>
          </p:nvPr>
        </p:nvGraphicFramePr>
        <p:xfrm>
          <a:off x="-108520" y="1638002"/>
          <a:ext cx="9252520" cy="5197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0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7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07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39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45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76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39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37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280873"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EDUCAÇÃO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EDUCAÇÃO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EDUCAÇÃO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 QUADRIMES-TER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CULTURA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QUADRIMES-TER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CULTURA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CULTURA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ESPORTE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ESPORTE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2ª QUADRIMES-TER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ESPORTE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418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</a:t>
                      </a: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ENCARGOS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14.051.446,65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16.645.607,66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17.943.957,33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86.333,16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122.153,13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138.014,54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397.589,35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386.362,17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400.067,42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418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CUSTEIO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6.183.338,77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9.8814.863,96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10.799.068,12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31.804,85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211.655,93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62.719,95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230.369,10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305.857,71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365.534,19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418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INVESTIMENTO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327.925,14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28.511,40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334.563,94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20.804,37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542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</a:t>
                      </a: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20.234.785,42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26.855.396,76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TG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28.771.536,85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75.861.719,03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118.138,01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333.809,06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TG</a:t>
                      </a: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200.734,49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652.681,56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962.522,39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713.024,25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TG</a:t>
                      </a: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765.601,61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2.441.148,25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prstClr val="black"/>
                </a:solidFill>
              </a:rPr>
              <a:t>DESPESA POR SECRETARIA</a:t>
            </a:r>
          </a:p>
        </p:txBody>
      </p:sp>
      <p:sp>
        <p:nvSpPr>
          <p:cNvPr id="4" name="Retângulo 3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1F497D"/>
                </a:solidFill>
              </a:rPr>
              <a:t>COMPOSIÇÃO DAS DESPESAS - EXERCÍCIO DE  2022 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937242"/>
              </p:ext>
            </p:extLst>
          </p:nvPr>
        </p:nvGraphicFramePr>
        <p:xfrm>
          <a:off x="0" y="1726630"/>
          <a:ext cx="9252519" cy="5059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47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1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0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2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84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36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0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14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301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8475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54913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OBRAS E PLANEJ.</a:t>
                      </a: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OBRAS E PLANEJ.</a:t>
                      </a: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OBRAS E PLANEJ.</a:t>
                      </a: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 </a:t>
                      </a:r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SAUDE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SAÚDE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2ª</a:t>
                      </a:r>
                      <a:r>
                        <a:rPr lang="pt-BR" sz="11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SAÚDE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3ª</a:t>
                      </a:r>
                      <a:r>
                        <a:rPr lang="pt-BR" sz="11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ASSISTÊNCIA SOCIAL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ASSISTÊNCIA SOCIAL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ASSISTÊNCIA SOCIAL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585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</a:t>
                      </a: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ENCARGOS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421.340,13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296.792,70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28.901,88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12.487.398,93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11.933.823,15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11.653.803,82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1.567.054,41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1.505.220,82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1.367.957,30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76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CUSTEIO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136.877,63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155.986,10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93.558,85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9.314.849,39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14.119.201,10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12.519.754,23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1.100.682,93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1.314.652,55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1.803.059,34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303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INVESTIMENTO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500.000,00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400.000,00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100.000,00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14.822,90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8.519,50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13.164,00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427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558.217,76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452.778,82</a:t>
                      </a: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</a:t>
                      </a: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TG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422.460,73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1.433.457,31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22.302.248,32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26.453.024,25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TG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24.273.558,05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70.551.779,83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2.682.560,24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2.828.392,87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TG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3.184.180,64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8.695.133,75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444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43774" y="1325040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DESPESA POR SECRETARIA</a:t>
            </a:r>
          </a:p>
        </p:txBody>
      </p:sp>
      <p:sp>
        <p:nvSpPr>
          <p:cNvPr id="4" name="Retângulo 3"/>
          <p:cNvSpPr/>
          <p:nvPr/>
        </p:nvSpPr>
        <p:spPr>
          <a:xfrm>
            <a:off x="2483768" y="431686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DAS DESPESAS - EXERCÍCIO DE  2022 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384584"/>
              </p:ext>
            </p:extLst>
          </p:nvPr>
        </p:nvGraphicFramePr>
        <p:xfrm>
          <a:off x="2733" y="1325040"/>
          <a:ext cx="9144001" cy="5332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5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2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75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500743"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INFRA ESTRUTURA E REGIONAL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INFRA ESTRUTURA E REGIONAL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INFRA ESTRUTURA E REGIONAL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SEGURANÇA E TRANSPORTE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quadrimestre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SEGURANÇA E TRANSPORTE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2ª </a:t>
                      </a:r>
                      <a:r>
                        <a:rPr lang="pt-BR" sz="11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quadrimes-tre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SEGURANÇA E TRANSPORTE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 quadrimestre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AGRICULTU-RA</a:t>
                      </a: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QUADRIMES-TER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AGRICULTU-RA</a:t>
                      </a: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AGRICULTU-RA</a:t>
                      </a: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 QUADRIMESTRE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32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PESSOAL/</a:t>
                      </a: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ENCARGOS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2.577.608,02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2.351.975,98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2.160.618,76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3.292.533,71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3.104.677,50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3.213.911,16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82.692,28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45.781,66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62.332,99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CUSTEIO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7.114.287,71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4.962.162,06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4.451.256,11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863.008,40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794.073,82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624.820,26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143.369,89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55.377,48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141.934,17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566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INVESTIMEN-TO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1.100.121,34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2.445.176,96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1.373.202,31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684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10.792.017,07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9.759.315,00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TG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7.985.077,18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28.536.409,25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4.155.542,11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3.898.751,32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TG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3.838.731,42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11.893.024,85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226.062,17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101.159,14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TG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205.107,16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532.328,47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Imagem 5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509706" cy="150970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162444"/>
              </p:ext>
            </p:extLst>
          </p:nvPr>
        </p:nvGraphicFramePr>
        <p:xfrm>
          <a:off x="-3" y="1537430"/>
          <a:ext cx="9146423" cy="52142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5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13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448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6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86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208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527144"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MEIO AMBIENTE E TURISMO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QUADRMESTRE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MEIO AMBIENTE E TURISMO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2ª QUADRMESTRE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MEIO AMBIENTE E TURISMO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3ª QUADRIMESTRE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ADMINISTRAÇÃO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1ª QUADRIMESTRE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ADMINISTRAÇÃO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2ª QUADRIMES-TRE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ADMINISTRAÇÃO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3ª QUADRIMES-TRE</a:t>
                      </a:r>
                    </a:p>
                    <a:p>
                      <a:pPr algn="ctr" fontAlgn="ctr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GERAL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PESSOAL/</a:t>
                      </a: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ENCARGOS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135.742,30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100.753,73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127.768,66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1.235.056,77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1.411.857,99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2.150.381,79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117.852.909,27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CUSTEIO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45.555,74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52.601,01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55.922,08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1.444.977,33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1.322.274,69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2.363.821,24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95.379.783,95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INVESTIMEN-TO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6.710.649,86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AMORTIZA-ÇÃO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2.296.368,33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439.328,93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221.839,23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2.957.536,49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181.298,04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153.354,74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TG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183.690,74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518.343,52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4.976.402,43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3.173.461,61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TG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4.736.042,26</a:t>
                      </a:r>
                    </a:p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12.885.906,30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222.900.879,57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520" y="27725"/>
            <a:ext cx="1509706" cy="1509706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2411760" y="116632"/>
            <a:ext cx="45182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b="1" dirty="0">
                <a:solidFill>
                  <a:srgbClr val="1F497D"/>
                </a:solidFill>
              </a:rPr>
              <a:t>COMPOSIÇÃO DAS DESPESAS - EXERCÍCIO DE  2022 </a:t>
            </a:r>
          </a:p>
          <a:p>
            <a:pPr lvl="0" algn="ctr"/>
            <a:r>
              <a:rPr lang="pt-BR" b="1" dirty="0">
                <a:solidFill>
                  <a:srgbClr val="1F497D"/>
                </a:solidFill>
              </a:rPr>
              <a:t>DESPESAS POR SECRETARIA</a:t>
            </a:r>
          </a:p>
        </p:txBody>
      </p:sp>
    </p:spTree>
    <p:extLst>
      <p:ext uri="{BB962C8B-B14F-4D97-AF65-F5344CB8AC3E}">
        <p14:creationId xmlns:p14="http://schemas.microsoft.com/office/powerpoint/2010/main" val="3608158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590075" y="1078018"/>
            <a:ext cx="82153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FF0000"/>
                </a:solidFill>
              </a:rPr>
              <a:t>DESPESA PESSOAL</a:t>
            </a:r>
          </a:p>
          <a:p>
            <a:pPr algn="ctr"/>
            <a:r>
              <a:rPr lang="pt-BR" b="1" dirty="0"/>
              <a:t>COMPARATIVO ENTRE RECEITA, DESPESA EMPENHADA E DESPESA REALIZADA</a:t>
            </a:r>
          </a:p>
          <a:p>
            <a:pPr algn="ctr"/>
            <a:r>
              <a:rPr lang="pt-BR" b="1" dirty="0"/>
              <a:t>CORRENTE LÍQUIDA - ÚLTIMOS 12 MESES – PODER EXECUTIVO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411760" y="431687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- EXERCÍCIO DE  2022 / METAS MENSAIS 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149240"/>
              </p:ext>
            </p:extLst>
          </p:nvPr>
        </p:nvGraphicFramePr>
        <p:xfrm>
          <a:off x="0" y="1986685"/>
          <a:ext cx="9133191" cy="4858764"/>
        </p:xfrm>
        <a:graphic>
          <a:graphicData uri="http://schemas.openxmlformats.org/drawingml/2006/table">
            <a:tbl>
              <a:tblPr/>
              <a:tblGrid>
                <a:gridCol w="267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2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90336793"/>
                    </a:ext>
                  </a:extLst>
                </a:gridCol>
                <a:gridCol w="18989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2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888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PESSOAL ATIVO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R$ 117.546.180,49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4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INATIVOS/PENSIONISTAS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R$ 311.060,48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4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RESTOS A PAGAR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4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SENTENÇAS JUDICIAIS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R$ 1.149.093,29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4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INDEN.POR DEMISSÃO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R$ 2.269.002,30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4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INAT./PENS. REC. VINCULADOS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4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DECISÕES JUDICIAIS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4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DESP.EX.ANTERIORES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4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OUTRAS DESP.PESSOAL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R$ 1.100.000,00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pt-BR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4290"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DESPESA APLICADA COM PESSOAL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R$ 113.339.145,38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R$ 100.659.505,06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53,25 %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20355"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VALOR MÁXIMO DA DESPESA COM PESSOAL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R$ 114.924.739,33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R$ 106.416.384,75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54,00 %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1417">
                <a:tc gridSpan="2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776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R$   212.823.591,36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1245"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117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DE DESPESA (ART.20 DA L.R.F.-INC. I,II E III)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109.178.502,36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51,30 %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- EXERCÍCIO DE  2022 / METAS MENSAIS 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202445"/>
              </p:ext>
            </p:extLst>
          </p:nvPr>
        </p:nvGraphicFramePr>
        <p:xfrm>
          <a:off x="0" y="2428868"/>
          <a:ext cx="9144000" cy="4509923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0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4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28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DEMONSTRATIVO DE APLICAÇÃO NA SAÚDE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179">
                <a:tc gridSpan="3"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179"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463"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PREVISTA NO ANO 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REALIZADO  ate 3° QUADRIMESTRE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179">
                <a:tc>
                  <a:txBody>
                    <a:bodyPr/>
                    <a:lstStyle/>
                    <a:p>
                      <a:pPr algn="ctr" fontAlgn="b"/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920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ARRECADAÇÃO                        (ART. 77 DO </a:t>
                      </a:r>
                      <a:r>
                        <a:rPr lang="pt-BR" sz="20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A.D.C.T.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112.832.749,43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127.688.883,46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920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PERCENTUAL MINÍMO A SER APLICADO (15%)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16.924.912,41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19.153.332,51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48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 APLICADO ate 3° QUADRIMESTRE (LIQUIDADO)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42.357.184,28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0261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PERCENTUAL APLICADO SOBRE O REALIZADO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33,17%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39752" y="692696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- EXERCÍCIO DE  2022 / METAS MENSAIS 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557781"/>
              </p:ext>
            </p:extLst>
          </p:nvPr>
        </p:nvGraphicFramePr>
        <p:xfrm>
          <a:off x="0" y="2071677"/>
          <a:ext cx="9144000" cy="4786323"/>
        </p:xfrm>
        <a:graphic>
          <a:graphicData uri="http://schemas.openxmlformats.org/drawingml/2006/table">
            <a:tbl>
              <a:tblPr/>
              <a:tblGrid>
                <a:gridCol w="34906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5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083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8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DEMONSTRATIVO DE APLICAÇÃO NO ENSINO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393">
                <a:tc gridSpan="3"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89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PREVISTA NO ANO 2022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REALIZADO ate 3° QUADRIMESTRE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393">
                <a:tc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ARRECADAÇÃO                         (ART. 212 DA CF/88)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116.176.942,00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132.840.559,55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68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PERCENTUAL MINÍMO A SER APLICADO (25%)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29.044.235,50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33.210.139,88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45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 APLICADO 3° QUADRIMESTRE (LIQUIDADO)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   39.376.350,78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5519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PERCENTUAL APLICADO SOBRE O REALIZADO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29,64 %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674138"/>
              </p:ext>
            </p:extLst>
          </p:nvPr>
        </p:nvGraphicFramePr>
        <p:xfrm>
          <a:off x="0" y="1696909"/>
          <a:ext cx="9144000" cy="4941127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644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GASTOS COM PRECATÓRIOS DE ACORDO COM A EMENDA CONSTITUCIONAL Nº 62/2009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982">
                <a:tc gridSpan="3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249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QUADRIMESTRE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VALOR DA RECEITA CORRENTE LÍQUIDA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VALOR PAGO (1/12 DA RECEITA LÍQUIDA APURADA NOS DOIS MESES ANTERIORES A DATA DO PAGAMENTO)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R$                 197.121.436,29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R$                        745.716,14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R$                 209.505.207,53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R$                        823.067,49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R$                212.823.591,36      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R$                       853.894,32    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724"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</a:t>
                      </a:r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                   2.422.677,95                   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" name="Imagem 2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- EXERCÍCIO DE  2022 / METAS MENSAIS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6542" y="357166"/>
            <a:ext cx="2652714" cy="2652714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829680" y="3071810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sz="8800" b="1" dirty="0">
                <a:solidFill>
                  <a:schemeClr val="tx2"/>
                </a:solidFill>
              </a:rPr>
              <a:t>FIM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17" name="Retângulo 16"/>
          <p:cNvSpPr/>
          <p:nvPr/>
        </p:nvSpPr>
        <p:spPr>
          <a:xfrm>
            <a:off x="2285984" y="1428736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RECEITA TRIBUTARIA</a:t>
            </a:r>
          </a:p>
        </p:txBody>
      </p:sp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870090"/>
              </p:ext>
            </p:extLst>
          </p:nvPr>
        </p:nvGraphicFramePr>
        <p:xfrm>
          <a:off x="0" y="1785926"/>
          <a:ext cx="9144000" cy="5150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30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07637">
                <a:tc>
                  <a:txBody>
                    <a:bodyPr/>
                    <a:lstStyle/>
                    <a:p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IPTU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IR FONTE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ITBI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ISSQN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TAXAS E CONTRIBUI-ÇÕES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2737">
                <a:tc>
                  <a:txBody>
                    <a:bodyPr/>
                    <a:lstStyle/>
                    <a:p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1º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6.744.366,15</a:t>
                      </a:r>
                    </a:p>
                    <a:p>
                      <a:pPr algn="ctr" fontAlgn="b"/>
                      <a:endParaRPr lang="pt-BR" sz="20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1.908.729,78</a:t>
                      </a:r>
                    </a:p>
                    <a:p>
                      <a:pPr algn="ctr" fontAlgn="b"/>
                      <a:endParaRPr lang="pt-BR" sz="20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668.737,95</a:t>
                      </a:r>
                    </a:p>
                    <a:p>
                      <a:pPr algn="ctr" fontAlgn="b"/>
                      <a:endParaRPr lang="pt-BR" sz="20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2.354.001,44</a:t>
                      </a:r>
                    </a:p>
                    <a:p>
                      <a:pPr algn="ctr" fontAlgn="b"/>
                      <a:endParaRPr lang="pt-BR" sz="20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4.130.960,45</a:t>
                      </a:r>
                    </a:p>
                    <a:p>
                      <a:pPr algn="ctr" fontAlgn="b"/>
                      <a:endParaRPr lang="pt-BR" sz="20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1079">
                <a:tc>
                  <a:txBody>
                    <a:bodyPr/>
                    <a:lstStyle/>
                    <a:p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2º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3.710.809,86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2.949.620,04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803.377,14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pt-BR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2.495.198,56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pt-BR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3.348.864,84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0752">
                <a:tc>
                  <a:txBody>
                    <a:bodyPr/>
                    <a:lstStyle/>
                    <a:p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3º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3.260.588,03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2.856.897,12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762.864,17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2.903.438,16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2.562.270,03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737"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13.715.764,04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7.715.246,94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2.234.979,26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7.752.638,16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10.042.096,12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" name="Retângulo 19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- EXERCÍCIO DE  2022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209990"/>
              </p:ext>
            </p:extLst>
          </p:nvPr>
        </p:nvGraphicFramePr>
        <p:xfrm>
          <a:off x="35496" y="1798067"/>
          <a:ext cx="9108505" cy="4783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9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7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15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57960">
                <a:tc>
                  <a:txBody>
                    <a:bodyPr/>
                    <a:lstStyle/>
                    <a:p>
                      <a:pPr lvl="0"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TOTAL REC.TRIBUTÁRIA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CIP – ILUMINAÇÃO PÚBLICA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RECEITA PATRIMONIAL E RECEITAS DE SERVIÇOS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913">
                <a:tc>
                  <a:txBody>
                    <a:bodyPr/>
                    <a:lstStyle/>
                    <a:p>
                      <a:pPr lvl="0"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1º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15.806.795,77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1.093.931,89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      1.206.164,77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2043">
                <a:tc>
                  <a:txBody>
                    <a:bodyPr/>
                    <a:lstStyle/>
                    <a:p>
                      <a:pPr lvl="0"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2º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chemeClr val="tx1"/>
                          </a:solidFill>
                        </a:rPr>
                        <a:t>13.307.870,44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>
                          <a:solidFill>
                            <a:schemeClr val="tx1"/>
                          </a:solidFill>
                        </a:rPr>
                        <a:t>1.605.221,14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>
                          <a:solidFill>
                            <a:schemeClr val="tx1"/>
                          </a:solidFill>
                        </a:rPr>
                        <a:t>863.898,48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2043">
                <a:tc>
                  <a:txBody>
                    <a:bodyPr/>
                    <a:lstStyle/>
                    <a:p>
                      <a:pPr lvl="0"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3º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chemeClr val="tx1"/>
                          </a:solidFill>
                        </a:rPr>
                        <a:t>12.346.058,31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>
                          <a:solidFill>
                            <a:schemeClr val="tx1"/>
                          </a:solidFill>
                        </a:rPr>
                        <a:t>2.216.991,46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>
                          <a:solidFill>
                            <a:schemeClr val="tx1"/>
                          </a:solidFill>
                        </a:rPr>
                        <a:t>972.141,53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0913">
                <a:tc>
                  <a:txBody>
                    <a:bodyPr/>
                    <a:lstStyle/>
                    <a:p>
                      <a:pPr lvl="0" algn="ctr"/>
                      <a:r>
                        <a:rPr lang="pt-BR" sz="1800" b="1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41.460.724,52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4.916.144,49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3.042.204,78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2285984" y="1428736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RECEITA TRIBUTARIA</a:t>
            </a:r>
          </a:p>
        </p:txBody>
      </p:sp>
      <p:sp>
        <p:nvSpPr>
          <p:cNvPr id="8" name="Retângulo 7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- EXERCÍCIO DE  2022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TRANSFERÊNCIAS CORRENTES - UNIÃO, ESTADO, PRIVADAS E DE PESSOAS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789473"/>
              </p:ext>
            </p:extLst>
          </p:nvPr>
        </p:nvGraphicFramePr>
        <p:xfrm>
          <a:off x="-14288" y="1700808"/>
          <a:ext cx="9135802" cy="4983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3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55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66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22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08888">
                <a:tc>
                  <a:txBody>
                    <a:bodyPr/>
                    <a:lstStyle/>
                    <a:p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FPM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ITR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TRANSF. SAÚDE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TRANSF. EDUCAÇÃO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TRANSF.ASSISTÊNCIA SOCIAL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0370">
                <a:tc>
                  <a:txBody>
                    <a:bodyPr/>
                    <a:lstStyle/>
                    <a:p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1º QUADR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18.189.902,52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6.900,50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3.610.913,24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1.795.798,66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436.394,84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814">
                <a:tc>
                  <a:txBody>
                    <a:bodyPr/>
                    <a:lstStyle/>
                    <a:p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2º QUADR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19.651.013,58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12.367,71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7.107.080,39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1.620.049,87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970.606,62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3814">
                <a:tc>
                  <a:txBody>
                    <a:bodyPr/>
                    <a:lstStyle/>
                    <a:p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3º QUADR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20.167.264,61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36.907,02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1.094.332,19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1.695.013,36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515.155,15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1667">
                <a:tc>
                  <a:txBody>
                    <a:bodyPr/>
                    <a:lstStyle/>
                    <a:p>
                      <a:endParaRPr lang="pt-BR" sz="20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2000" b="1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58.008.180,71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56.175,23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11.812.325,82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5.110.861,89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1.922.156,61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- EXERCÍCIO DE  2022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TRANSFERÊNCIAS CORRENTES - UNIÃO, ESTADO, PRIVADAS E DE PESSOAS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358572"/>
              </p:ext>
            </p:extLst>
          </p:nvPr>
        </p:nvGraphicFramePr>
        <p:xfrm>
          <a:off x="-13648" y="2003629"/>
          <a:ext cx="9143997" cy="4732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38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70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90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81355">
                <a:tc>
                  <a:txBody>
                    <a:bodyPr/>
                    <a:lstStyle/>
                    <a:p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OUTR. TRANSF. DA UNIAO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COVIND-19 FEDERAL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ICMS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IPVA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IPI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1º QUADR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1.221.656,08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141.583,88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10.507.323,31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5.401.817,33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85.242,61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2º QUADR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2.169.539,76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22.071,94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11.563.456,67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2.441.095,12</a:t>
                      </a:r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102.764,03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3º QUADR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1.663.845,86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11.160.331,32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1.658.577,49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102.914,47</a:t>
                      </a:r>
                    </a:p>
                    <a:p>
                      <a:pPr algn="ctr" fontAlgn="b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2740">
                <a:tc>
                  <a:txBody>
                    <a:bodyPr/>
                    <a:lstStyle/>
                    <a:p>
                      <a:r>
                        <a:rPr lang="pt-BR" sz="2000" b="1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5.055.041,70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163.655,82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33.231.111,30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9.501.489,94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290.921,11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- EXERCÍCIO DE  2022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TRANSFERÊNCIAS CORRENTES - UNIÃO, ESTADO, PRIVADAS E DE PESSOAS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521166"/>
              </p:ext>
            </p:extLst>
          </p:nvPr>
        </p:nvGraphicFramePr>
        <p:xfrm>
          <a:off x="3" y="2132856"/>
          <a:ext cx="9143997" cy="4531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196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algn="ctr"/>
                      <a:endParaRPr lang="pt-BR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TRANSPORTE DE ALUNOS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OUTRAS TRANSF. DE ESTADO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COVID-19 ESTADUAL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FUNDEB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TRANSFERÊNCIAS CORRENTES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4.187.929,17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107.819,94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11.377.665,43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57.070.947,51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3.916.639,74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4.930.917,63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11.041.911,44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65.549.514,50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5.041.326,72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3.106.172,55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10.687.248,69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56.929.089,43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2740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13.145.895,63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8.144.910,12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33.106.825,56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179.549.551,44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- EXERCÍCIO DE  2022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OUTRAS RECEITAS CORRENTES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901560"/>
              </p:ext>
            </p:extLst>
          </p:nvPr>
        </p:nvGraphicFramePr>
        <p:xfrm>
          <a:off x="0" y="1988840"/>
          <a:ext cx="9036496" cy="4459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7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5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55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74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08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82109">
                <a:tc>
                  <a:txBody>
                    <a:bodyPr/>
                    <a:lstStyle/>
                    <a:p>
                      <a:pPr algn="ctr"/>
                      <a:endParaRPr lang="pt-BR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MULTAS DE TRÂNSITO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RESTITUIÇÕES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OUTRAS RECEITAS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OUTRAS RECEITAS CORRENTES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2937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1.232.158,61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217.793,21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283.304,98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1.733.256,80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637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769.839,93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288.355,91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494.899,75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1.553.095,59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637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3º QUADR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1.157.898,01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441.315,10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-84.995,96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1.514.217,15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6805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3.159.896,55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947.464,22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693.208,77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4.800.569,54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- EXERCÍCIO DE  2022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OUTRAS RECEITAS CORRENTES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795331"/>
              </p:ext>
            </p:extLst>
          </p:nvPr>
        </p:nvGraphicFramePr>
        <p:xfrm>
          <a:off x="-99647" y="1726630"/>
          <a:ext cx="9352166" cy="531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0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57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32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4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98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61371">
                <a:tc>
                  <a:txBody>
                    <a:bodyPr/>
                    <a:lstStyle/>
                    <a:p>
                      <a:pPr algn="ctr"/>
                      <a:endParaRPr lang="pt-BR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RECEITAS CORRENTES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RECEITAS DE CAPITAL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DEDUÇÕES FUNDEB/DESCCONCED.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RECEITA ORÇAMENTÁRIA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ACUMULADO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665">
                <a:tc>
                  <a:txBody>
                    <a:bodyPr/>
                    <a:lstStyle/>
                    <a:p>
                      <a:pPr algn="ctr"/>
                      <a:endParaRPr lang="pt-BR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0978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1º QUADR.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76.911.096,74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1.801.867,49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6.894.186,23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71.818.778,00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71.818.778,00           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7699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2º QUADR.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82.879.600,15</a:t>
                      </a:r>
                    </a:p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3.126.753,95 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6.325.333,25 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79.681.020,85</a:t>
                      </a:r>
                    </a:p>
                    <a:p>
                      <a:pPr algn="ctr" fontAlgn="b"/>
                      <a:endParaRPr lang="pt-BR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79.681.020,85 </a:t>
                      </a:r>
                    </a:p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9972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3º QUADR.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73.978.497,88</a:t>
                      </a:r>
                    </a:p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898.270,16 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6.086.051,93 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68.790.716,11</a:t>
                      </a:r>
                    </a:p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68.790.716,11 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1487">
                <a:tc>
                  <a:txBody>
                    <a:bodyPr/>
                    <a:lstStyle/>
                    <a:p>
                      <a:pPr 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233.769.194,77</a:t>
                      </a:r>
                      <a:endParaRPr lang="pt-BR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5.826.891,60   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19.305.571,41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220.290.514,96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220.290.514,96            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2357422" y="64291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- EXERCÍCIO DE  2022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rasa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994" y="-99032"/>
            <a:ext cx="1509706" cy="1509706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357422" y="1357298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/>
              <a:t>COMPARATIVO RECEITA / DESPESA SINTETICA</a:t>
            </a:r>
          </a:p>
        </p:txBody>
      </p:sp>
      <p:sp>
        <p:nvSpPr>
          <p:cNvPr id="7" name="Retângulo 6"/>
          <p:cNvSpPr/>
          <p:nvPr/>
        </p:nvSpPr>
        <p:spPr>
          <a:xfrm>
            <a:off x="2357422" y="332656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chemeClr val="tx2"/>
                </a:solidFill>
              </a:rPr>
              <a:t>COMPOSIÇÃO DA RECEITA / DESPESAS - EXERCÍCIO DE  2022  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230284"/>
              </p:ext>
            </p:extLst>
          </p:nvPr>
        </p:nvGraphicFramePr>
        <p:xfrm>
          <a:off x="1" y="836712"/>
          <a:ext cx="9180510" cy="6021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4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2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6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6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6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66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66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59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QUADRI-</a:t>
                      </a:r>
                    </a:p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MESTRE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 EMPENHADA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 LIQUIDADA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 PAGA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RESTOS A PAGAR PAGO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GERAL PAGO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01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1º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71.818.778,00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</a:t>
                      </a:r>
                    </a:p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161.814.579,39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69.204.861,91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56.755.829,48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6.722.495,12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63.478.324,60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96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2º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79.681.020,85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30.337.544,51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76.823.433,54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75.668.300,21 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430.596,87 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76.098.897,08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96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3º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68.790.716,11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30.842.033,43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76.872.584,12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81.021.751,91 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340.935,90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81.362.687,81 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4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TOTAL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R$ 220.290.514,96</a:t>
                      </a:r>
                    </a:p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R$ 222.994.157,33</a:t>
                      </a:r>
                    </a:p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R$ 222.900.879,57</a:t>
                      </a:r>
                    </a:p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R$ 213.445.881,60</a:t>
                      </a:r>
                    </a:p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7.494.027,89 </a:t>
                      </a:r>
                    </a:p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R$ 220.939.909,49</a:t>
                      </a:r>
                    </a:p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8553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/>
                        <a:t>CÂMARA MUNICI-PAL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7.743.000,00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899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/>
                        <a:t>PRECATÓ-RIO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R$ 2.422.677,95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6491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AMORTIZA-ÇÃO DIVIDA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R$ 2.957.536,49              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992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/>
                        <a:t>TOTAL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R$ 234.063.123,93          </a:t>
                      </a:r>
                    </a:p>
                  </a:txBody>
                  <a:tcPr marL="0" marR="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4938</TotalTime>
  <Words>1404</Words>
  <Application>Microsoft Office PowerPoint</Application>
  <PresentationFormat>Apresentação na tela (4:3)</PresentationFormat>
  <Paragraphs>824</Paragraphs>
  <Slides>19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Arial</vt:lpstr>
      <vt:lpstr>Calibri</vt:lpstr>
      <vt:lpstr>Tema do Office</vt:lpstr>
      <vt:lpstr>3º Quadrimestre 2022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1º Quadrimestre 2021</dc:title>
  <dc:creator>PCti21</dc:creator>
  <cp:lastModifiedBy>Contabil4</cp:lastModifiedBy>
  <cp:revision>336</cp:revision>
  <cp:lastPrinted>2023-02-08T18:19:06Z</cp:lastPrinted>
  <dcterms:created xsi:type="dcterms:W3CDTF">2021-05-21T11:15:06Z</dcterms:created>
  <dcterms:modified xsi:type="dcterms:W3CDTF">2023-02-09T12:04:52Z</dcterms:modified>
</cp:coreProperties>
</file>